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4"/>
  </p:notesMasterIdLst>
  <p:sldIdLst>
    <p:sldId id="256" r:id="rId2"/>
    <p:sldId id="288" r:id="rId3"/>
    <p:sldId id="289" r:id="rId4"/>
    <p:sldId id="275" r:id="rId5"/>
    <p:sldId id="276" r:id="rId6"/>
    <p:sldId id="284" r:id="rId7"/>
    <p:sldId id="287" r:id="rId8"/>
    <p:sldId id="278" r:id="rId9"/>
    <p:sldId id="279" r:id="rId10"/>
    <p:sldId id="280" r:id="rId11"/>
    <p:sldId id="281" r:id="rId12"/>
    <p:sldId id="2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32"/>
    <p:restoredTop sz="68867"/>
  </p:normalViewPr>
  <p:slideViewPr>
    <p:cSldViewPr snapToGrid="0" snapToObjects="1">
      <p:cViewPr varScale="1">
        <p:scale>
          <a:sx n="108" d="100"/>
          <a:sy n="108" d="100"/>
        </p:scale>
        <p:origin x="5424" y="192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98A27-8C01-5249-8C91-76E9A673241B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40C72-82DE-0E43-B9E0-CF0DF1E19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8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I might change the title to something entirely relatable or else I will keep it as it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40C72-82DE-0E43-B9E0-CF0DF1E19E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44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Analysis of Moving Average of distance travelled between two lane changes for a window size of 120 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mention that the test had 10 runs each for a decision and a run consisted of data for 200 lane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40C72-82DE-0E43-B9E0-CF0DF1E19E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2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and explain what distributed decision making algorithms are and how they closely simulate real world environment </a:t>
            </a:r>
          </a:p>
          <a:p>
            <a:pPr marL="171450" indent="-171450">
              <a:buFontTx/>
              <a:buChar char="-"/>
            </a:pPr>
            <a:r>
              <a:rPr lang="en-US" dirty="0"/>
              <a:t>Define the problem of these algorithms being too many and how it gets difficult to analyze them against each other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need a better and efficient way to evaluate them as manual testing would be tedious for just comparing 10 decisions for example</a:t>
            </a:r>
          </a:p>
          <a:p>
            <a:pPr marL="171450" indent="-171450">
              <a:buFontTx/>
              <a:buChar char="-"/>
            </a:pPr>
            <a:r>
              <a:rPr lang="en-US" dirty="0"/>
              <a:t>My main aim of the project is to implement a testing framework which can evaluate and compare any decision-making algorithm with any use-case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40C72-82DE-0E43-B9E0-CF0DF1E19E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7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 SURE IF THIS IS ENOUGH OR HAVE TO MORE BITS IN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Define what Netlogos is first before approaching the point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how the traffic model in Netlogos just works for one decision by default</a:t>
            </a:r>
          </a:p>
          <a:p>
            <a:pPr marL="171450" indent="-171450">
              <a:buFontTx/>
              <a:buChar char="-"/>
            </a:pPr>
            <a:r>
              <a:rPr lang="en-US" dirty="0"/>
              <a:t>Testing framework can decrease time on comparing these algorithms by a bit and Netlogos can be used to contest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Who would not prefer an answer to that question? (STILL THE WORDING IS A BIT OFF)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40C72-82DE-0E43-B9E0-CF0DF1E19E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3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Briefly my project into 3 different parts: START WITH SOMETHING BETTER THAN THIS AND EXPLAIN HOW IT IS A TRAFFIC LANE MODEL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Decision making algorithms were implemented for a rule-based decision of choosing a new lane by a car (FIND BETTER WORDING)</a:t>
            </a:r>
          </a:p>
          <a:p>
            <a:pPr marL="228600" indent="-228600">
              <a:buAutoNum type="arabicPeriod"/>
            </a:pPr>
            <a:r>
              <a:rPr lang="en-US" dirty="0"/>
              <a:t>These decision-making algorithms were used in a modified experimental framework provided by Netlogos (FIND A GOOD INTRODUCTION)</a:t>
            </a:r>
          </a:p>
          <a:p>
            <a:pPr marL="228600" indent="-228600">
              <a:buAutoNum type="arabicPeriod"/>
            </a:pPr>
            <a:r>
              <a:rPr lang="en-US" dirty="0"/>
              <a:t>Data sets generated from Netlogos were then filter, modified and evaluated by a testing framework provided as a python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40C72-82DE-0E43-B9E0-CF0DF1E19E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57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the decision first. Whenever a car’s total patience decreases to 0, it calls a decision-making algorithm to pick a new lane.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first red one selects the lane on top of it, whereas, as can be seen one other red car took the lane at the bottom.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40C72-82DE-0E43-B9E0-CF0DF1E19E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39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Gif added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D1 picks the nearest lane to minimize the lane change distance and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D2 picks the lane with the least number of cars in a given window on it to minimize the load</a:t>
            </a:r>
          </a:p>
          <a:p>
            <a:pPr marL="171450" indent="-171450">
              <a:buFontTx/>
              <a:buChar char="-"/>
            </a:pPr>
            <a:r>
              <a:rPr lang="en-US" dirty="0"/>
              <a:t>D3 picks the lane in which the car itself has travelled the most in </a:t>
            </a:r>
          </a:p>
          <a:p>
            <a:pPr marL="171450" indent="-171450">
              <a:buFontTx/>
              <a:buChar char="-"/>
            </a:pPr>
            <a:r>
              <a:rPr lang="en-US" dirty="0"/>
              <a:t>D4 picks the lane like D2 with the least number of cars in front of it in a given window</a:t>
            </a:r>
          </a:p>
          <a:p>
            <a:pPr marL="171450" indent="-171450">
              <a:buFontTx/>
              <a:buChar char="-"/>
            </a:pPr>
            <a:r>
              <a:rPr lang="en-US" dirty="0"/>
              <a:t>D5 picks the lane using an Analytic Hierarchy Process (AHP) model that uses the above 4 decisions as criteria to compare the lane alternatives to the criteria</a:t>
            </a:r>
          </a:p>
          <a:p>
            <a:pPr marL="171450" indent="-171450">
              <a:buFontTx/>
              <a:buChar char="-"/>
            </a:pPr>
            <a:r>
              <a:rPr lang="en-US" dirty="0"/>
              <a:t>D6 picks the lane using an advanced AHP model that also uses the above AHP model as one of its weights 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Decision is to pick a new lane whenever prompted to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40C72-82DE-0E43-B9E0-CF0DF1E19E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48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environment is distributed systems which means that they might be taking the same decision as the other one did?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world for Netlogos is like an infinite horizontal pipe. It updates all the coordinates as required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Traffic feature implemented in Netlogos, HAVE SENT YOU THE MAIL FOR THIS PRESENTATION JUST IN CASE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Code modified to be able to choose from a whole set of variable and also the use case. (REWORD THIS. IT STILL DOES NOT MAKE SENSE)</a:t>
            </a:r>
          </a:p>
          <a:p>
            <a:pPr marL="171450" indent="-171450">
              <a:buFontTx/>
              <a:buChar char="-"/>
            </a:pPr>
            <a:r>
              <a:rPr lang="en-US" dirty="0"/>
              <a:t>Talk a bit of BehaviourSpace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40C72-82DE-0E43-B9E0-CF0DF1E19E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84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First connect to the previous slide by mentioning that you are going to use the data generated there here to evaluate an algorithm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40C72-82DE-0E43-B9E0-CF0DF1E19E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56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Let me load the data-set generated from Netlogos into the testing framework </a:t>
            </a:r>
          </a:p>
          <a:p>
            <a:pPr marL="171450" indent="-171450">
              <a:buFontTx/>
              <a:buChar char="-"/>
            </a:pPr>
            <a:r>
              <a:rPr lang="en-US" dirty="0"/>
              <a:t>Once you get the plot, jump on the results slide and start presenting that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MENTION HOW YOU DID 100s OF TESTS TO OPTIMISE ALL THE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40C72-82DE-0E43-B9E0-CF0DF1E19E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6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2A0F85FD-5692-7B45-AAD0-9606036C05C1}" type="datetime1">
              <a:rPr lang="en-AU" smtClean="0"/>
              <a:t>29/10/21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75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8A7AD-59D2-D743-AEDC-E850260F5988}" type="datetime1">
              <a:rPr lang="en-AU" smtClean="0"/>
              <a:t>29/10/21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06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E2B82-E089-DE44-8A90-E9A3B2D9D916}" type="datetime1">
              <a:rPr lang="en-AU" smtClean="0"/>
              <a:t>29/10/21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01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97F26E65-36DA-8A45-A32E-8A98D07C9C8B}" type="datetime1">
              <a:rPr lang="en-AU" smtClean="0"/>
              <a:t>29/10/21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0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96B4-AD98-B244-A5DD-E5532E481B2C}" type="datetime1">
              <a:rPr lang="en-AU" smtClean="0"/>
              <a:t>29/10/21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48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4D3383BF-87C7-E646-B56E-764F0205095A}" type="datetime1">
              <a:rPr lang="en-AU" smtClean="0"/>
              <a:t>29/10/21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17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D2201EF4-BEDD-D249-9C33-3E6224E0C265}" type="datetime1">
              <a:rPr lang="en-AU" smtClean="0"/>
              <a:t>29/10/21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0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F367F-4E58-1044-86C5-CDB728688FEB}" type="datetime1">
              <a:rPr lang="en-AU" smtClean="0"/>
              <a:t>29/10/21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4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C57E6-297F-084C-A6E1-7E72538321F3}" type="datetime1">
              <a:rPr lang="en-AU" smtClean="0"/>
              <a:t>29/10/21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66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C5F38172-10B4-184D-AF3B-69C6360782FC}" type="datetime1">
              <a:rPr lang="en-AU" smtClean="0"/>
              <a:t>29/10/21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15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C0F8B182-E331-A04C-B736-FA872073D207}" type="datetime1">
              <a:rPr lang="en-AU" smtClean="0"/>
              <a:t>29/10/21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5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0D6BE-F285-5746-BD1E-78CCAC877AFB}" type="datetime1">
              <a:rPr lang="en-AU" smtClean="0"/>
              <a:t>29/10/21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5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16.gif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DE12D986-276B-134B-8602-ED5BF5DC696A}"/>
              </a:ext>
            </a:extLst>
          </p:cNvPr>
          <p:cNvSpPr txBox="1">
            <a:spLocks/>
          </p:cNvSpPr>
          <p:nvPr/>
        </p:nvSpPr>
        <p:spPr>
          <a:xfrm>
            <a:off x="612648" y="1078992"/>
            <a:ext cx="6268770" cy="15361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500" dirty="0">
                <a:highlight>
                  <a:srgbClr val="FFFF00"/>
                </a:highlight>
              </a:rPr>
              <a:t>An Experimental Framework to Evaluate Distributed Decision-Making Algorithms in Dynamic and Contested Environments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Subtitle 2">
            <a:extLst>
              <a:ext uri="{FF2B5EF4-FFF2-40B4-BE49-F238E27FC236}">
                <a16:creationId xmlns:a16="http://schemas.microsoft.com/office/drawing/2014/main" id="{3F4A8D35-80CD-8A4C-B415-733302DF1C27}"/>
              </a:ext>
            </a:extLst>
          </p:cNvPr>
          <p:cNvSpPr txBox="1">
            <a:spLocks/>
          </p:cNvSpPr>
          <p:nvPr/>
        </p:nvSpPr>
        <p:spPr>
          <a:xfrm>
            <a:off x="615458" y="3355848"/>
            <a:ext cx="6268770" cy="282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sz="1800" dirty="0"/>
              <a:t>Shivam Savani (a1796824)</a:t>
            </a:r>
          </a:p>
          <a:p>
            <a:pPr algn="l">
              <a:lnSpc>
                <a:spcPct val="110000"/>
              </a:lnSpc>
            </a:pPr>
            <a:r>
              <a:rPr lang="en-US" sz="1800" dirty="0"/>
              <a:t>Supervised by Prof. Claudia Szabo</a:t>
            </a:r>
          </a:p>
        </p:txBody>
      </p:sp>
      <p:pic>
        <p:nvPicPr>
          <p:cNvPr id="7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83C4A40E-F97E-4B92-9C7A-F5DF20A12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45" r="23921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21A9F-672F-F84B-8B50-262145B54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29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2CBA-EE82-DD4E-84FF-08459DB88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for the testing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1782A-E81C-6D4D-9A38-052A5C610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Will prepare a video where I first present the raw data</a:t>
            </a:r>
          </a:p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Then the dictionary and importing class</a:t>
            </a:r>
          </a:p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And finally getting the plot for the 50 cars model</a:t>
            </a:r>
          </a:p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Which then gets connected to my next slide of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AC474-96D9-D144-88E6-CFBC4D8A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4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6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04F6C0-8CD8-AE4E-97CB-5963546A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Result</a:t>
            </a:r>
          </a:p>
        </p:txBody>
      </p:sp>
      <p:sp>
        <p:nvSpPr>
          <p:cNvPr id="68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C64C6-1657-9044-83F8-4366B5990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Analysis of Moving Average of distance travelled between two lane changes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Advanced AHP did much better than all the alternatives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Decision 1 performed similar to normal AHP model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Decision 4 peaked at the end, otherwise similar to decision 2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Decision 3 turned out to be the least efficient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62F9D041-6B93-8942-88FA-A60BDBEBCD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2" r="6327" b="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542EF-3AEF-8D4F-A2A6-DCB27038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7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27F44-42F2-5340-A059-14CEFC260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AA9A7-0669-8242-AFA4-4E9DCA2EF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E22FEFB-5E1A-8F46-87A5-0D67DCBE1429}"/>
              </a:ext>
            </a:extLst>
          </p:cNvPr>
          <p:cNvSpPr/>
          <p:nvPr/>
        </p:nvSpPr>
        <p:spPr>
          <a:xfrm>
            <a:off x="1115568" y="2270217"/>
            <a:ext cx="10168127" cy="1140838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ectangle 7" descr="Aeroplane">
            <a:extLst>
              <a:ext uri="{FF2B5EF4-FFF2-40B4-BE49-F238E27FC236}">
                <a16:creationId xmlns:a16="http://schemas.microsoft.com/office/drawing/2014/main" id="{960D6FB9-9DA0-CD4F-BEC6-0FC7258400E1}"/>
              </a:ext>
            </a:extLst>
          </p:cNvPr>
          <p:cNvSpPr/>
          <p:nvPr/>
        </p:nvSpPr>
        <p:spPr>
          <a:xfrm>
            <a:off x="1460671" y="2526906"/>
            <a:ext cx="627461" cy="62746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8ECF91E-BB23-F44A-AE9F-7D44DE958311}"/>
              </a:ext>
            </a:extLst>
          </p:cNvPr>
          <p:cNvSpPr/>
          <p:nvPr/>
        </p:nvSpPr>
        <p:spPr>
          <a:xfrm>
            <a:off x="2433236" y="2270217"/>
            <a:ext cx="8850459" cy="1140838"/>
          </a:xfrm>
          <a:custGeom>
            <a:avLst/>
            <a:gdLst>
              <a:gd name="connsiteX0" fmla="*/ 0 w 8850459"/>
              <a:gd name="connsiteY0" fmla="*/ 0 h 1140838"/>
              <a:gd name="connsiteX1" fmla="*/ 8850459 w 8850459"/>
              <a:gd name="connsiteY1" fmla="*/ 0 h 1140838"/>
              <a:gd name="connsiteX2" fmla="*/ 8850459 w 8850459"/>
              <a:gd name="connsiteY2" fmla="*/ 1140838 h 1140838"/>
              <a:gd name="connsiteX3" fmla="*/ 0 w 8850459"/>
              <a:gd name="connsiteY3" fmla="*/ 1140838 h 1140838"/>
              <a:gd name="connsiteX4" fmla="*/ 0 w 8850459"/>
              <a:gd name="connsiteY4" fmla="*/ 0 h 114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0459" h="1140838">
                <a:moveTo>
                  <a:pt x="0" y="0"/>
                </a:moveTo>
                <a:lnTo>
                  <a:pt x="8850459" y="0"/>
                </a:lnTo>
                <a:lnTo>
                  <a:pt x="8850459" y="1140838"/>
                </a:lnTo>
                <a:lnTo>
                  <a:pt x="0" y="114083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739" tIns="120739" rIns="120739" bIns="120739" numCol="1" spcCol="1270" anchor="ctr" anchorCtr="0">
            <a:no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/>
              <a:t>More Obstacles and travel directions can be added to the Netlogos environment to make it more dynamic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99E452-866E-504D-8B86-784B391C6E25}"/>
              </a:ext>
            </a:extLst>
          </p:cNvPr>
          <p:cNvSpPr/>
          <p:nvPr/>
        </p:nvSpPr>
        <p:spPr>
          <a:xfrm>
            <a:off x="1115568" y="3696265"/>
            <a:ext cx="10168127" cy="1140838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angle 11" descr="Robot">
            <a:extLst>
              <a:ext uri="{FF2B5EF4-FFF2-40B4-BE49-F238E27FC236}">
                <a16:creationId xmlns:a16="http://schemas.microsoft.com/office/drawing/2014/main" id="{E0A573EA-1257-1E49-8216-17CC05AB00E4}"/>
              </a:ext>
            </a:extLst>
          </p:cNvPr>
          <p:cNvSpPr/>
          <p:nvPr/>
        </p:nvSpPr>
        <p:spPr>
          <a:xfrm>
            <a:off x="1460671" y="3952954"/>
            <a:ext cx="627461" cy="6274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AF783AD-C248-AE44-A1BF-E804CF5C663E}"/>
              </a:ext>
            </a:extLst>
          </p:cNvPr>
          <p:cNvSpPr/>
          <p:nvPr/>
        </p:nvSpPr>
        <p:spPr>
          <a:xfrm>
            <a:off x="2433236" y="3696265"/>
            <a:ext cx="8850459" cy="1140838"/>
          </a:xfrm>
          <a:custGeom>
            <a:avLst/>
            <a:gdLst>
              <a:gd name="connsiteX0" fmla="*/ 0 w 8850459"/>
              <a:gd name="connsiteY0" fmla="*/ 0 h 1140838"/>
              <a:gd name="connsiteX1" fmla="*/ 8850459 w 8850459"/>
              <a:gd name="connsiteY1" fmla="*/ 0 h 1140838"/>
              <a:gd name="connsiteX2" fmla="*/ 8850459 w 8850459"/>
              <a:gd name="connsiteY2" fmla="*/ 1140838 h 1140838"/>
              <a:gd name="connsiteX3" fmla="*/ 0 w 8850459"/>
              <a:gd name="connsiteY3" fmla="*/ 1140838 h 1140838"/>
              <a:gd name="connsiteX4" fmla="*/ 0 w 8850459"/>
              <a:gd name="connsiteY4" fmla="*/ 0 h 114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0459" h="1140838">
                <a:moveTo>
                  <a:pt x="0" y="0"/>
                </a:moveTo>
                <a:lnTo>
                  <a:pt x="8850459" y="0"/>
                </a:lnTo>
                <a:lnTo>
                  <a:pt x="8850459" y="1140838"/>
                </a:lnTo>
                <a:lnTo>
                  <a:pt x="0" y="114083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739" tIns="120739" rIns="120739" bIns="120739" numCol="1" spcCol="1270" anchor="ctr" anchorCtr="0">
            <a:no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/>
              <a:t>Various decision-making algorithms such Dynamic AHP, Multi-Criteria Decision Making (MCDM) or Machine Learning model can be implemented to evaluate their efficiency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7FF865D-A1B2-8E41-9ED6-2224D408AE98}"/>
              </a:ext>
            </a:extLst>
          </p:cNvPr>
          <p:cNvSpPr/>
          <p:nvPr/>
        </p:nvSpPr>
        <p:spPr>
          <a:xfrm>
            <a:off x="1115568" y="5122313"/>
            <a:ext cx="10168127" cy="1140838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ectangle 17" descr="Statistics">
            <a:extLst>
              <a:ext uri="{FF2B5EF4-FFF2-40B4-BE49-F238E27FC236}">
                <a16:creationId xmlns:a16="http://schemas.microsoft.com/office/drawing/2014/main" id="{DAB76F34-17B3-C748-B854-596C473D497B}"/>
              </a:ext>
            </a:extLst>
          </p:cNvPr>
          <p:cNvSpPr/>
          <p:nvPr/>
        </p:nvSpPr>
        <p:spPr>
          <a:xfrm>
            <a:off x="1460671" y="5379002"/>
            <a:ext cx="627461" cy="627461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761D12B-9AC1-EA4F-AE39-49870B4FF8E8}"/>
              </a:ext>
            </a:extLst>
          </p:cNvPr>
          <p:cNvSpPr/>
          <p:nvPr/>
        </p:nvSpPr>
        <p:spPr>
          <a:xfrm>
            <a:off x="2433236" y="5122313"/>
            <a:ext cx="8850459" cy="1140838"/>
          </a:xfrm>
          <a:custGeom>
            <a:avLst/>
            <a:gdLst>
              <a:gd name="connsiteX0" fmla="*/ 0 w 8850459"/>
              <a:gd name="connsiteY0" fmla="*/ 0 h 1140838"/>
              <a:gd name="connsiteX1" fmla="*/ 8850459 w 8850459"/>
              <a:gd name="connsiteY1" fmla="*/ 0 h 1140838"/>
              <a:gd name="connsiteX2" fmla="*/ 8850459 w 8850459"/>
              <a:gd name="connsiteY2" fmla="*/ 1140838 h 1140838"/>
              <a:gd name="connsiteX3" fmla="*/ 0 w 8850459"/>
              <a:gd name="connsiteY3" fmla="*/ 1140838 h 1140838"/>
              <a:gd name="connsiteX4" fmla="*/ 0 w 8850459"/>
              <a:gd name="connsiteY4" fmla="*/ 0 h 114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0459" h="1140838">
                <a:moveTo>
                  <a:pt x="0" y="0"/>
                </a:moveTo>
                <a:lnTo>
                  <a:pt x="8850459" y="0"/>
                </a:lnTo>
                <a:lnTo>
                  <a:pt x="8850459" y="1140838"/>
                </a:lnTo>
                <a:lnTo>
                  <a:pt x="0" y="114083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739" tIns="120739" rIns="120739" bIns="120739" numCol="1" spcCol="1270" anchor="ctr" anchorCtr="0">
            <a:no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/>
              <a:t>Testing framework could be expanded to have features like dynamic visualizations, statistical analysis plots or comparing 2 different use-cases</a:t>
            </a:r>
          </a:p>
        </p:txBody>
      </p:sp>
    </p:spTree>
    <p:extLst>
      <p:ext uri="{BB962C8B-B14F-4D97-AF65-F5344CB8AC3E}">
        <p14:creationId xmlns:p14="http://schemas.microsoft.com/office/powerpoint/2010/main" val="79814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BDCCF-7E9F-854E-819B-77BAB3619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80336-AA2A-E841-8A96-30D07657D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0536" y="6356350"/>
            <a:ext cx="24902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B2F17D-C105-BD49-99FD-A329C4C42406}"/>
              </a:ext>
            </a:extLst>
          </p:cNvPr>
          <p:cNvSpPr/>
          <p:nvPr/>
        </p:nvSpPr>
        <p:spPr>
          <a:xfrm>
            <a:off x="1048985" y="2217859"/>
            <a:ext cx="1335114" cy="1335114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Rectangle 7" descr="Head with Gears">
            <a:extLst>
              <a:ext uri="{FF2B5EF4-FFF2-40B4-BE49-F238E27FC236}">
                <a16:creationId xmlns:a16="http://schemas.microsoft.com/office/drawing/2014/main" id="{6A721336-D9AD-3B4D-B264-993C93628CC3}"/>
              </a:ext>
            </a:extLst>
          </p:cNvPr>
          <p:cNvSpPr/>
          <p:nvPr/>
        </p:nvSpPr>
        <p:spPr>
          <a:xfrm>
            <a:off x="1329359" y="2498233"/>
            <a:ext cx="774366" cy="77436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BE92BE3-0BC5-6540-BF13-57DA0D1A5531}"/>
              </a:ext>
            </a:extLst>
          </p:cNvPr>
          <p:cNvSpPr/>
          <p:nvPr/>
        </p:nvSpPr>
        <p:spPr>
          <a:xfrm>
            <a:off x="2670196" y="2217859"/>
            <a:ext cx="3147056" cy="1335114"/>
          </a:xfrm>
          <a:custGeom>
            <a:avLst/>
            <a:gdLst>
              <a:gd name="connsiteX0" fmla="*/ 0 w 3147056"/>
              <a:gd name="connsiteY0" fmla="*/ 0 h 1335114"/>
              <a:gd name="connsiteX1" fmla="*/ 3147056 w 3147056"/>
              <a:gd name="connsiteY1" fmla="*/ 0 h 1335114"/>
              <a:gd name="connsiteX2" fmla="*/ 3147056 w 3147056"/>
              <a:gd name="connsiteY2" fmla="*/ 1335114 h 1335114"/>
              <a:gd name="connsiteX3" fmla="*/ 0 w 3147056"/>
              <a:gd name="connsiteY3" fmla="*/ 1335114 h 1335114"/>
              <a:gd name="connsiteX4" fmla="*/ 0 w 3147056"/>
              <a:gd name="connsiteY4" fmla="*/ 0 h 1335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7056" h="1335114">
                <a:moveTo>
                  <a:pt x="0" y="0"/>
                </a:moveTo>
                <a:lnTo>
                  <a:pt x="3147056" y="0"/>
                </a:lnTo>
                <a:lnTo>
                  <a:pt x="3147056" y="1335114"/>
                </a:lnTo>
                <a:lnTo>
                  <a:pt x="0" y="13351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Distributed Decision-Making Algorithms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F1D895-3AA2-AD4A-BBCF-BE6F6857667D}"/>
              </a:ext>
            </a:extLst>
          </p:cNvPr>
          <p:cNvSpPr/>
          <p:nvPr/>
        </p:nvSpPr>
        <p:spPr>
          <a:xfrm>
            <a:off x="6365603" y="2217859"/>
            <a:ext cx="1335114" cy="1335114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3" name="Rectangle 12" descr="Maze">
            <a:extLst>
              <a:ext uri="{FF2B5EF4-FFF2-40B4-BE49-F238E27FC236}">
                <a16:creationId xmlns:a16="http://schemas.microsoft.com/office/drawing/2014/main" id="{71B42F55-3B71-3B48-AE66-B7729E70068F}"/>
              </a:ext>
            </a:extLst>
          </p:cNvPr>
          <p:cNvSpPr/>
          <p:nvPr/>
        </p:nvSpPr>
        <p:spPr>
          <a:xfrm>
            <a:off x="6645977" y="2498233"/>
            <a:ext cx="774366" cy="774366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81DD791-ADCA-7043-9AE2-13D236249A73}"/>
              </a:ext>
            </a:extLst>
          </p:cNvPr>
          <p:cNvSpPr/>
          <p:nvPr/>
        </p:nvSpPr>
        <p:spPr>
          <a:xfrm>
            <a:off x="7986814" y="2217859"/>
            <a:ext cx="3147056" cy="1335114"/>
          </a:xfrm>
          <a:custGeom>
            <a:avLst/>
            <a:gdLst>
              <a:gd name="connsiteX0" fmla="*/ 0 w 3147056"/>
              <a:gd name="connsiteY0" fmla="*/ 0 h 1335114"/>
              <a:gd name="connsiteX1" fmla="*/ 3147056 w 3147056"/>
              <a:gd name="connsiteY1" fmla="*/ 0 h 1335114"/>
              <a:gd name="connsiteX2" fmla="*/ 3147056 w 3147056"/>
              <a:gd name="connsiteY2" fmla="*/ 1335114 h 1335114"/>
              <a:gd name="connsiteX3" fmla="*/ 0 w 3147056"/>
              <a:gd name="connsiteY3" fmla="*/ 1335114 h 1335114"/>
              <a:gd name="connsiteX4" fmla="*/ 0 w 3147056"/>
              <a:gd name="connsiteY4" fmla="*/ 0 h 1335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7056" h="1335114">
                <a:moveTo>
                  <a:pt x="0" y="0"/>
                </a:moveTo>
                <a:lnTo>
                  <a:pt x="3147056" y="0"/>
                </a:lnTo>
                <a:lnTo>
                  <a:pt x="3147056" y="1335114"/>
                </a:lnTo>
                <a:lnTo>
                  <a:pt x="0" y="13351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There are just too many of them. It gets difficult to evaluate their efficiency and robustness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8A8847-DA19-7742-A98D-250A439C14BD}"/>
              </a:ext>
            </a:extLst>
          </p:cNvPr>
          <p:cNvSpPr/>
          <p:nvPr/>
        </p:nvSpPr>
        <p:spPr>
          <a:xfrm>
            <a:off x="1048985" y="4332415"/>
            <a:ext cx="1335114" cy="1335114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2" name="Rectangle 21" descr="Statistics">
            <a:extLst>
              <a:ext uri="{FF2B5EF4-FFF2-40B4-BE49-F238E27FC236}">
                <a16:creationId xmlns:a16="http://schemas.microsoft.com/office/drawing/2014/main" id="{CE53F043-10B2-304D-AAB9-DF3F0EB85021}"/>
              </a:ext>
            </a:extLst>
          </p:cNvPr>
          <p:cNvSpPr/>
          <p:nvPr/>
        </p:nvSpPr>
        <p:spPr>
          <a:xfrm>
            <a:off x="1329359" y="4612789"/>
            <a:ext cx="774366" cy="774366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7D519106-AEDA-8F42-A7BE-A9870FB9EE02}"/>
              </a:ext>
            </a:extLst>
          </p:cNvPr>
          <p:cNvSpPr/>
          <p:nvPr/>
        </p:nvSpPr>
        <p:spPr>
          <a:xfrm>
            <a:off x="2670196" y="4332415"/>
            <a:ext cx="3147056" cy="1335114"/>
          </a:xfrm>
          <a:custGeom>
            <a:avLst/>
            <a:gdLst>
              <a:gd name="connsiteX0" fmla="*/ 0 w 3147056"/>
              <a:gd name="connsiteY0" fmla="*/ 0 h 1335114"/>
              <a:gd name="connsiteX1" fmla="*/ 3147056 w 3147056"/>
              <a:gd name="connsiteY1" fmla="*/ 0 h 1335114"/>
              <a:gd name="connsiteX2" fmla="*/ 3147056 w 3147056"/>
              <a:gd name="connsiteY2" fmla="*/ 1335114 h 1335114"/>
              <a:gd name="connsiteX3" fmla="*/ 0 w 3147056"/>
              <a:gd name="connsiteY3" fmla="*/ 1335114 h 1335114"/>
              <a:gd name="connsiteX4" fmla="*/ 0 w 3147056"/>
              <a:gd name="connsiteY4" fmla="*/ 0 h 1335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7056" h="1335114">
                <a:moveTo>
                  <a:pt x="0" y="0"/>
                </a:moveTo>
                <a:lnTo>
                  <a:pt x="3147056" y="0"/>
                </a:lnTo>
                <a:lnTo>
                  <a:pt x="3147056" y="1335114"/>
                </a:lnTo>
                <a:lnTo>
                  <a:pt x="0" y="13351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We need some framework to compare them before any real-world applications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9B1FA10-8F2F-8C41-B599-83A7889B5ACF}"/>
              </a:ext>
            </a:extLst>
          </p:cNvPr>
          <p:cNvSpPr/>
          <p:nvPr/>
        </p:nvSpPr>
        <p:spPr>
          <a:xfrm>
            <a:off x="6365603" y="4332415"/>
            <a:ext cx="1335114" cy="1335114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5" name="Rectangle 24" descr="CheckList">
            <a:extLst>
              <a:ext uri="{FF2B5EF4-FFF2-40B4-BE49-F238E27FC236}">
                <a16:creationId xmlns:a16="http://schemas.microsoft.com/office/drawing/2014/main" id="{BE727670-D83B-214C-8CFF-854F66B51A2E}"/>
              </a:ext>
            </a:extLst>
          </p:cNvPr>
          <p:cNvSpPr/>
          <p:nvPr/>
        </p:nvSpPr>
        <p:spPr>
          <a:xfrm>
            <a:off x="6645977" y="4612789"/>
            <a:ext cx="774366" cy="77436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39A6114F-197D-004C-9C4C-A78B6D2C635C}"/>
              </a:ext>
            </a:extLst>
          </p:cNvPr>
          <p:cNvSpPr/>
          <p:nvPr/>
        </p:nvSpPr>
        <p:spPr>
          <a:xfrm>
            <a:off x="7986814" y="4332415"/>
            <a:ext cx="3147056" cy="1335114"/>
          </a:xfrm>
          <a:custGeom>
            <a:avLst/>
            <a:gdLst>
              <a:gd name="connsiteX0" fmla="*/ 0 w 3147056"/>
              <a:gd name="connsiteY0" fmla="*/ 0 h 1335114"/>
              <a:gd name="connsiteX1" fmla="*/ 3147056 w 3147056"/>
              <a:gd name="connsiteY1" fmla="*/ 0 h 1335114"/>
              <a:gd name="connsiteX2" fmla="*/ 3147056 w 3147056"/>
              <a:gd name="connsiteY2" fmla="*/ 1335114 h 1335114"/>
              <a:gd name="connsiteX3" fmla="*/ 0 w 3147056"/>
              <a:gd name="connsiteY3" fmla="*/ 1335114 h 1335114"/>
              <a:gd name="connsiteX4" fmla="*/ 0 w 3147056"/>
              <a:gd name="connsiteY4" fmla="*/ 0 h 1335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7056" h="1335114">
                <a:moveTo>
                  <a:pt x="0" y="0"/>
                </a:moveTo>
                <a:lnTo>
                  <a:pt x="3147056" y="0"/>
                </a:lnTo>
                <a:lnTo>
                  <a:pt x="3147056" y="1335114"/>
                </a:lnTo>
                <a:lnTo>
                  <a:pt x="0" y="13351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Scope of my project is to implement this testing framework</a:t>
            </a:r>
          </a:p>
        </p:txBody>
      </p:sp>
    </p:spTree>
    <p:extLst>
      <p:ext uri="{BB962C8B-B14F-4D97-AF65-F5344CB8AC3E}">
        <p14:creationId xmlns:p14="http://schemas.microsoft.com/office/powerpoint/2010/main" val="225598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23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6942-80C9-2B4A-A232-F4CE8F39B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+ 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699D0-FAE4-1343-8575-DEF7F742D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 Netlogos lane changing model is limited to only one decision-making model </a:t>
            </a:r>
          </a:p>
          <a:p>
            <a:r>
              <a:rPr lang="en-US" dirty="0"/>
              <a:t>Testing framework will automate the entire process of analyzing various decision-making algorithms on varying dynamic and contested environments</a:t>
            </a:r>
          </a:p>
          <a:p>
            <a:r>
              <a:rPr lang="en-US" dirty="0"/>
              <a:t>It can answer if a model is better at maximizing the distance travelled with lane changing compared to others?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FD80A-D6E2-D24A-84DA-FD48591F5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437BD5-6812-954C-8EE5-E4F150BCB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/>
              <a:t>Approaches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78CD3-9BF3-A64A-BBCE-6D57FAAF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0536" y="6356350"/>
            <a:ext cx="24902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8" name="Rectangle 7" descr="Head with Gears">
            <a:extLst>
              <a:ext uri="{FF2B5EF4-FFF2-40B4-BE49-F238E27FC236}">
                <a16:creationId xmlns:a16="http://schemas.microsoft.com/office/drawing/2014/main" id="{C48355A9-A354-994B-A781-B6364538799B}"/>
              </a:ext>
            </a:extLst>
          </p:cNvPr>
          <p:cNvSpPr/>
          <p:nvPr/>
        </p:nvSpPr>
        <p:spPr>
          <a:xfrm>
            <a:off x="1979327" y="2688387"/>
            <a:ext cx="1299738" cy="129973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0E5850D-3ABB-0541-8999-85492D35C47D}"/>
              </a:ext>
            </a:extLst>
          </p:cNvPr>
          <p:cNvSpPr/>
          <p:nvPr/>
        </p:nvSpPr>
        <p:spPr>
          <a:xfrm>
            <a:off x="1185003" y="4364502"/>
            <a:ext cx="2888307" cy="832500"/>
          </a:xfrm>
          <a:custGeom>
            <a:avLst/>
            <a:gdLst>
              <a:gd name="connsiteX0" fmla="*/ 0 w 2888307"/>
              <a:gd name="connsiteY0" fmla="*/ 0 h 832500"/>
              <a:gd name="connsiteX1" fmla="*/ 2888307 w 2888307"/>
              <a:gd name="connsiteY1" fmla="*/ 0 h 832500"/>
              <a:gd name="connsiteX2" fmla="*/ 2888307 w 2888307"/>
              <a:gd name="connsiteY2" fmla="*/ 832500 h 832500"/>
              <a:gd name="connsiteX3" fmla="*/ 0 w 2888307"/>
              <a:gd name="connsiteY3" fmla="*/ 832500 h 832500"/>
              <a:gd name="connsiteX4" fmla="*/ 0 w 2888307"/>
              <a:gd name="connsiteY4" fmla="*/ 0 h 83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8307" h="832500">
                <a:moveTo>
                  <a:pt x="0" y="0"/>
                </a:moveTo>
                <a:lnTo>
                  <a:pt x="2888307" y="0"/>
                </a:lnTo>
                <a:lnTo>
                  <a:pt x="2888307" y="832500"/>
                </a:lnTo>
                <a:lnTo>
                  <a:pt x="0" y="832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Decision Making Algorithms </a:t>
            </a:r>
            <a:br>
              <a:rPr lang="en-US" sz="2000" kern="1200" dirty="0"/>
            </a:br>
            <a:r>
              <a:rPr lang="en-US" sz="2000" kern="1200" dirty="0"/>
              <a:t>(Rule-Based)</a:t>
            </a:r>
          </a:p>
        </p:txBody>
      </p:sp>
      <p:sp>
        <p:nvSpPr>
          <p:cNvPr id="11" name="Rectangle 10" descr="Flask">
            <a:extLst>
              <a:ext uri="{FF2B5EF4-FFF2-40B4-BE49-F238E27FC236}">
                <a16:creationId xmlns:a16="http://schemas.microsoft.com/office/drawing/2014/main" id="{6D8E4ACB-997A-F145-AF48-4E6EADD5AC21}"/>
              </a:ext>
            </a:extLst>
          </p:cNvPr>
          <p:cNvSpPr/>
          <p:nvPr/>
        </p:nvSpPr>
        <p:spPr>
          <a:xfrm>
            <a:off x="5441558" y="2688387"/>
            <a:ext cx="1299738" cy="1299738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707083"/>
              <a:satOff val="2386"/>
              <a:lumOff val="-785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BA17237-7779-5049-97DA-C0F0B43E1E52}"/>
              </a:ext>
            </a:extLst>
          </p:cNvPr>
          <p:cNvSpPr/>
          <p:nvPr/>
        </p:nvSpPr>
        <p:spPr>
          <a:xfrm>
            <a:off x="4647274" y="4364502"/>
            <a:ext cx="2888307" cy="832500"/>
          </a:xfrm>
          <a:custGeom>
            <a:avLst/>
            <a:gdLst>
              <a:gd name="connsiteX0" fmla="*/ 0 w 2888307"/>
              <a:gd name="connsiteY0" fmla="*/ 0 h 832500"/>
              <a:gd name="connsiteX1" fmla="*/ 2888307 w 2888307"/>
              <a:gd name="connsiteY1" fmla="*/ 0 h 832500"/>
              <a:gd name="connsiteX2" fmla="*/ 2888307 w 2888307"/>
              <a:gd name="connsiteY2" fmla="*/ 832500 h 832500"/>
              <a:gd name="connsiteX3" fmla="*/ 0 w 2888307"/>
              <a:gd name="connsiteY3" fmla="*/ 832500 h 832500"/>
              <a:gd name="connsiteX4" fmla="*/ 0 w 2888307"/>
              <a:gd name="connsiteY4" fmla="*/ 0 h 83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8307" h="832500">
                <a:moveTo>
                  <a:pt x="0" y="0"/>
                </a:moveTo>
                <a:lnTo>
                  <a:pt x="2888307" y="0"/>
                </a:lnTo>
                <a:lnTo>
                  <a:pt x="2888307" y="832500"/>
                </a:lnTo>
                <a:lnTo>
                  <a:pt x="0" y="832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Experimental Framework </a:t>
            </a:r>
            <a:br>
              <a:rPr lang="en-US" sz="2000" kern="1200"/>
            </a:br>
            <a:r>
              <a:rPr lang="en-US" sz="2000" kern="1200"/>
              <a:t>(Netlogos)</a:t>
            </a:r>
          </a:p>
        </p:txBody>
      </p:sp>
      <p:sp>
        <p:nvSpPr>
          <p:cNvPr id="20" name="Rectangle 19" descr="CheckList">
            <a:extLst>
              <a:ext uri="{FF2B5EF4-FFF2-40B4-BE49-F238E27FC236}">
                <a16:creationId xmlns:a16="http://schemas.microsoft.com/office/drawing/2014/main" id="{A0F8295C-B8B6-514F-BF5C-B84C090E46F7}"/>
              </a:ext>
            </a:extLst>
          </p:cNvPr>
          <p:cNvSpPr/>
          <p:nvPr/>
        </p:nvSpPr>
        <p:spPr>
          <a:xfrm>
            <a:off x="8835319" y="2688387"/>
            <a:ext cx="1299738" cy="1299738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1414165"/>
              <a:satOff val="4773"/>
              <a:lumOff val="-1569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06D9571-35B1-6C43-A189-ACEBBCA1603A}"/>
              </a:ext>
            </a:extLst>
          </p:cNvPr>
          <p:cNvSpPr/>
          <p:nvPr/>
        </p:nvSpPr>
        <p:spPr>
          <a:xfrm>
            <a:off x="8041035" y="4364502"/>
            <a:ext cx="2888307" cy="832500"/>
          </a:xfrm>
          <a:custGeom>
            <a:avLst/>
            <a:gdLst>
              <a:gd name="connsiteX0" fmla="*/ 0 w 2888307"/>
              <a:gd name="connsiteY0" fmla="*/ 0 h 832500"/>
              <a:gd name="connsiteX1" fmla="*/ 2888307 w 2888307"/>
              <a:gd name="connsiteY1" fmla="*/ 0 h 832500"/>
              <a:gd name="connsiteX2" fmla="*/ 2888307 w 2888307"/>
              <a:gd name="connsiteY2" fmla="*/ 832500 h 832500"/>
              <a:gd name="connsiteX3" fmla="*/ 0 w 2888307"/>
              <a:gd name="connsiteY3" fmla="*/ 832500 h 832500"/>
              <a:gd name="connsiteX4" fmla="*/ 0 w 2888307"/>
              <a:gd name="connsiteY4" fmla="*/ 0 h 83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8307" h="832500">
                <a:moveTo>
                  <a:pt x="0" y="0"/>
                </a:moveTo>
                <a:lnTo>
                  <a:pt x="2888307" y="0"/>
                </a:lnTo>
                <a:lnTo>
                  <a:pt x="2888307" y="832500"/>
                </a:lnTo>
                <a:lnTo>
                  <a:pt x="0" y="832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Testing Framework </a:t>
            </a:r>
            <a:br>
              <a:rPr lang="en-US" sz="2000" kern="1200"/>
            </a:br>
            <a:r>
              <a:rPr lang="en-US" sz="2000" kern="1200"/>
              <a:t>(Python Package)</a:t>
            </a:r>
          </a:p>
        </p:txBody>
      </p:sp>
    </p:spTree>
    <p:extLst>
      <p:ext uri="{BB962C8B-B14F-4D97-AF65-F5344CB8AC3E}">
        <p14:creationId xmlns:p14="http://schemas.microsoft.com/office/powerpoint/2010/main" val="198433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9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3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BAB7E-4012-1E44-856C-B0C9CF7E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434366-77AD-6E4A-9F61-8DAE982ADC3A}"/>
              </a:ext>
            </a:extLst>
          </p:cNvPr>
          <p:cNvSpPr txBox="1">
            <a:spLocks/>
          </p:cNvSpPr>
          <p:nvPr/>
        </p:nvSpPr>
        <p:spPr>
          <a:xfrm>
            <a:off x="1115568" y="2609453"/>
            <a:ext cx="10168128" cy="4069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arabicPeriod"/>
            </a:pPr>
            <a:endParaRPr lang="en-US" sz="2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077DD5-5EE4-A947-A611-D1E6E062BB1E}"/>
              </a:ext>
            </a:extLst>
          </p:cNvPr>
          <p:cNvSpPr/>
          <p:nvPr/>
        </p:nvSpPr>
        <p:spPr>
          <a:xfrm>
            <a:off x="3528067" y="5386855"/>
            <a:ext cx="53431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Lane Changing Decision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D096A6A-7510-5B40-84DF-A220D9259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26" y="791374"/>
            <a:ext cx="7642548" cy="429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74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9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3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BAB7E-4012-1E44-856C-B0C9CF7E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434366-77AD-6E4A-9F61-8DAE982ADC3A}"/>
              </a:ext>
            </a:extLst>
          </p:cNvPr>
          <p:cNvSpPr txBox="1">
            <a:spLocks/>
          </p:cNvSpPr>
          <p:nvPr/>
        </p:nvSpPr>
        <p:spPr>
          <a:xfrm>
            <a:off x="1115568" y="2609453"/>
            <a:ext cx="10168128" cy="4069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arabicPeriod"/>
            </a:pPr>
            <a:endParaRPr lang="en-US" sz="2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2D012-2FA1-D949-9B0F-FFEFD27A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507160"/>
            <a:ext cx="2495839" cy="2227869"/>
          </a:xfrm>
        </p:spPr>
        <p:txBody>
          <a:bodyPr>
            <a:normAutofit/>
          </a:bodyPr>
          <a:lstStyle/>
          <a:p>
            <a:r>
              <a:rPr lang="en-US" sz="3200" dirty="0"/>
              <a:t>Rule-based Decision-Making Algorithms</a:t>
            </a:r>
          </a:p>
        </p:txBody>
      </p:sp>
      <p:sp>
        <p:nvSpPr>
          <p:cNvPr id="42" name="Rectangle 41" descr="Badge 1 with solid fill">
            <a:extLst>
              <a:ext uri="{FF2B5EF4-FFF2-40B4-BE49-F238E27FC236}">
                <a16:creationId xmlns:a16="http://schemas.microsoft.com/office/drawing/2014/main" id="{0FE2A921-BB43-F54F-9D96-04EFF1141CB5}"/>
              </a:ext>
            </a:extLst>
          </p:cNvPr>
          <p:cNvSpPr/>
          <p:nvPr/>
        </p:nvSpPr>
        <p:spPr>
          <a:xfrm>
            <a:off x="4402459" y="934763"/>
            <a:ext cx="979199" cy="97919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1667C9F8-D7A0-0B43-8236-184899927FE9}"/>
              </a:ext>
            </a:extLst>
          </p:cNvPr>
          <p:cNvSpPr/>
          <p:nvPr/>
        </p:nvSpPr>
        <p:spPr>
          <a:xfrm>
            <a:off x="3804060" y="2240404"/>
            <a:ext cx="2175998" cy="720000"/>
          </a:xfrm>
          <a:custGeom>
            <a:avLst/>
            <a:gdLst>
              <a:gd name="connsiteX0" fmla="*/ 0 w 2175998"/>
              <a:gd name="connsiteY0" fmla="*/ 0 h 720000"/>
              <a:gd name="connsiteX1" fmla="*/ 2175998 w 2175998"/>
              <a:gd name="connsiteY1" fmla="*/ 0 h 720000"/>
              <a:gd name="connsiteX2" fmla="*/ 2175998 w 2175998"/>
              <a:gd name="connsiteY2" fmla="*/ 720000 h 720000"/>
              <a:gd name="connsiteX3" fmla="*/ 0 w 2175998"/>
              <a:gd name="connsiteY3" fmla="*/ 720000 h 720000"/>
              <a:gd name="connsiteX4" fmla="*/ 0 w 217599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5998" h="720000">
                <a:moveTo>
                  <a:pt x="0" y="0"/>
                </a:moveTo>
                <a:lnTo>
                  <a:pt x="2175998" y="0"/>
                </a:lnTo>
                <a:lnTo>
                  <a:pt x="217599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Decision 1: picks the nearest lane</a:t>
            </a:r>
          </a:p>
        </p:txBody>
      </p:sp>
      <p:sp>
        <p:nvSpPr>
          <p:cNvPr id="44" name="Rectangle 43" descr="Badge with solid fill">
            <a:extLst>
              <a:ext uri="{FF2B5EF4-FFF2-40B4-BE49-F238E27FC236}">
                <a16:creationId xmlns:a16="http://schemas.microsoft.com/office/drawing/2014/main" id="{AFC3EFA9-7FBB-6143-BED0-519648F94564}"/>
              </a:ext>
            </a:extLst>
          </p:cNvPr>
          <p:cNvSpPr/>
          <p:nvPr/>
        </p:nvSpPr>
        <p:spPr>
          <a:xfrm>
            <a:off x="6959258" y="934763"/>
            <a:ext cx="979199" cy="97919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2D60D77-E89E-A545-BF2A-FAA72755B8BD}"/>
              </a:ext>
            </a:extLst>
          </p:cNvPr>
          <p:cNvSpPr/>
          <p:nvPr/>
        </p:nvSpPr>
        <p:spPr>
          <a:xfrm>
            <a:off x="6360858" y="2240404"/>
            <a:ext cx="2175998" cy="720000"/>
          </a:xfrm>
          <a:custGeom>
            <a:avLst/>
            <a:gdLst>
              <a:gd name="connsiteX0" fmla="*/ 0 w 2175998"/>
              <a:gd name="connsiteY0" fmla="*/ 0 h 720000"/>
              <a:gd name="connsiteX1" fmla="*/ 2175998 w 2175998"/>
              <a:gd name="connsiteY1" fmla="*/ 0 h 720000"/>
              <a:gd name="connsiteX2" fmla="*/ 2175998 w 2175998"/>
              <a:gd name="connsiteY2" fmla="*/ 720000 h 720000"/>
              <a:gd name="connsiteX3" fmla="*/ 0 w 2175998"/>
              <a:gd name="connsiteY3" fmla="*/ 720000 h 720000"/>
              <a:gd name="connsiteX4" fmla="*/ 0 w 217599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5998" h="720000">
                <a:moveTo>
                  <a:pt x="0" y="0"/>
                </a:moveTo>
                <a:lnTo>
                  <a:pt x="2175998" y="0"/>
                </a:lnTo>
                <a:lnTo>
                  <a:pt x="217599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Decision 2: picks the lane with the least number of car</a:t>
            </a:r>
          </a:p>
        </p:txBody>
      </p:sp>
      <p:sp>
        <p:nvSpPr>
          <p:cNvPr id="46" name="Rectangle 45" descr="Badge 3 with solid fill">
            <a:extLst>
              <a:ext uri="{FF2B5EF4-FFF2-40B4-BE49-F238E27FC236}">
                <a16:creationId xmlns:a16="http://schemas.microsoft.com/office/drawing/2014/main" id="{8A0BBE3F-D37D-5040-A6D5-2124FB173126}"/>
              </a:ext>
            </a:extLst>
          </p:cNvPr>
          <p:cNvSpPr/>
          <p:nvPr/>
        </p:nvSpPr>
        <p:spPr>
          <a:xfrm>
            <a:off x="9516056" y="934763"/>
            <a:ext cx="979199" cy="97919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1D0F7747-19FB-9B47-AB00-50CC79459954}"/>
              </a:ext>
            </a:extLst>
          </p:cNvPr>
          <p:cNvSpPr/>
          <p:nvPr/>
        </p:nvSpPr>
        <p:spPr>
          <a:xfrm>
            <a:off x="8917657" y="2240404"/>
            <a:ext cx="2175998" cy="720000"/>
          </a:xfrm>
          <a:custGeom>
            <a:avLst/>
            <a:gdLst>
              <a:gd name="connsiteX0" fmla="*/ 0 w 2175998"/>
              <a:gd name="connsiteY0" fmla="*/ 0 h 720000"/>
              <a:gd name="connsiteX1" fmla="*/ 2175998 w 2175998"/>
              <a:gd name="connsiteY1" fmla="*/ 0 h 720000"/>
              <a:gd name="connsiteX2" fmla="*/ 2175998 w 2175998"/>
              <a:gd name="connsiteY2" fmla="*/ 720000 h 720000"/>
              <a:gd name="connsiteX3" fmla="*/ 0 w 2175998"/>
              <a:gd name="connsiteY3" fmla="*/ 720000 h 720000"/>
              <a:gd name="connsiteX4" fmla="*/ 0 w 217599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5998" h="720000">
                <a:moveTo>
                  <a:pt x="0" y="0"/>
                </a:moveTo>
                <a:lnTo>
                  <a:pt x="2175998" y="0"/>
                </a:lnTo>
                <a:lnTo>
                  <a:pt x="217599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/>
              <a:t>Decision 3: picks the lane in which the car itself has travelled the most in </a:t>
            </a:r>
            <a:endParaRPr lang="en-US" sz="1300" kern="1200" dirty="0"/>
          </a:p>
        </p:txBody>
      </p:sp>
      <p:sp>
        <p:nvSpPr>
          <p:cNvPr id="48" name="Rectangle 47" descr="Badge 4 with solid fill">
            <a:extLst>
              <a:ext uri="{FF2B5EF4-FFF2-40B4-BE49-F238E27FC236}">
                <a16:creationId xmlns:a16="http://schemas.microsoft.com/office/drawing/2014/main" id="{F86FE3BD-BFC5-4544-B7D6-A905AFD2994E}"/>
              </a:ext>
            </a:extLst>
          </p:cNvPr>
          <p:cNvSpPr/>
          <p:nvPr/>
        </p:nvSpPr>
        <p:spPr>
          <a:xfrm>
            <a:off x="4402459" y="3504403"/>
            <a:ext cx="979199" cy="979199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CB3A94CE-874D-DD4C-A522-9BFF9EF24F97}"/>
              </a:ext>
            </a:extLst>
          </p:cNvPr>
          <p:cNvSpPr/>
          <p:nvPr/>
        </p:nvSpPr>
        <p:spPr>
          <a:xfrm>
            <a:off x="3804060" y="4810044"/>
            <a:ext cx="2175998" cy="720000"/>
          </a:xfrm>
          <a:custGeom>
            <a:avLst/>
            <a:gdLst>
              <a:gd name="connsiteX0" fmla="*/ 0 w 2175998"/>
              <a:gd name="connsiteY0" fmla="*/ 0 h 720000"/>
              <a:gd name="connsiteX1" fmla="*/ 2175998 w 2175998"/>
              <a:gd name="connsiteY1" fmla="*/ 0 h 720000"/>
              <a:gd name="connsiteX2" fmla="*/ 2175998 w 2175998"/>
              <a:gd name="connsiteY2" fmla="*/ 720000 h 720000"/>
              <a:gd name="connsiteX3" fmla="*/ 0 w 2175998"/>
              <a:gd name="connsiteY3" fmla="*/ 720000 h 720000"/>
              <a:gd name="connsiteX4" fmla="*/ 0 w 217599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5998" h="720000">
                <a:moveTo>
                  <a:pt x="0" y="0"/>
                </a:moveTo>
                <a:lnTo>
                  <a:pt x="2175998" y="0"/>
                </a:lnTo>
                <a:lnTo>
                  <a:pt x="217599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 dirty="0"/>
              <a:t>Decision 4: picks the lane with the least number of cars in front of its view</a:t>
            </a:r>
          </a:p>
        </p:txBody>
      </p:sp>
      <p:sp>
        <p:nvSpPr>
          <p:cNvPr id="50" name="Rectangle 49" descr="Badge 5 with solid fill">
            <a:extLst>
              <a:ext uri="{FF2B5EF4-FFF2-40B4-BE49-F238E27FC236}">
                <a16:creationId xmlns:a16="http://schemas.microsoft.com/office/drawing/2014/main" id="{FE5F4560-C000-8149-969B-D846D3767580}"/>
              </a:ext>
            </a:extLst>
          </p:cNvPr>
          <p:cNvSpPr/>
          <p:nvPr/>
        </p:nvSpPr>
        <p:spPr>
          <a:xfrm>
            <a:off x="6959258" y="3504403"/>
            <a:ext cx="979199" cy="979199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B6181856-E989-C547-8DCB-0B29B03A0F2F}"/>
              </a:ext>
            </a:extLst>
          </p:cNvPr>
          <p:cNvSpPr/>
          <p:nvPr/>
        </p:nvSpPr>
        <p:spPr>
          <a:xfrm>
            <a:off x="6360858" y="4810044"/>
            <a:ext cx="2175998" cy="720000"/>
          </a:xfrm>
          <a:custGeom>
            <a:avLst/>
            <a:gdLst>
              <a:gd name="connsiteX0" fmla="*/ 0 w 2175998"/>
              <a:gd name="connsiteY0" fmla="*/ 0 h 720000"/>
              <a:gd name="connsiteX1" fmla="*/ 2175998 w 2175998"/>
              <a:gd name="connsiteY1" fmla="*/ 0 h 720000"/>
              <a:gd name="connsiteX2" fmla="*/ 2175998 w 2175998"/>
              <a:gd name="connsiteY2" fmla="*/ 720000 h 720000"/>
              <a:gd name="connsiteX3" fmla="*/ 0 w 2175998"/>
              <a:gd name="connsiteY3" fmla="*/ 720000 h 720000"/>
              <a:gd name="connsiteX4" fmla="*/ 0 w 217599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5998" h="720000">
                <a:moveTo>
                  <a:pt x="0" y="0"/>
                </a:moveTo>
                <a:lnTo>
                  <a:pt x="2175998" y="0"/>
                </a:lnTo>
                <a:lnTo>
                  <a:pt x="217599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/>
              <a:t>Decision 5: picks the lane using an Analytic Hierarchy Process (AHP) model </a:t>
            </a:r>
            <a:endParaRPr lang="en-US" sz="1300" kern="1200" dirty="0"/>
          </a:p>
        </p:txBody>
      </p:sp>
      <p:sp>
        <p:nvSpPr>
          <p:cNvPr id="52" name="Rectangle 51" descr="Badge 6 with solid fill">
            <a:extLst>
              <a:ext uri="{FF2B5EF4-FFF2-40B4-BE49-F238E27FC236}">
                <a16:creationId xmlns:a16="http://schemas.microsoft.com/office/drawing/2014/main" id="{9FF2F1D5-FDED-8545-A479-03E532291DCC}"/>
              </a:ext>
            </a:extLst>
          </p:cNvPr>
          <p:cNvSpPr/>
          <p:nvPr/>
        </p:nvSpPr>
        <p:spPr>
          <a:xfrm>
            <a:off x="9516056" y="3504403"/>
            <a:ext cx="979199" cy="979199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3E66E69C-1BC3-6B4E-8036-7E37AB7F7F12}"/>
              </a:ext>
            </a:extLst>
          </p:cNvPr>
          <p:cNvSpPr/>
          <p:nvPr/>
        </p:nvSpPr>
        <p:spPr>
          <a:xfrm>
            <a:off x="8917657" y="4810044"/>
            <a:ext cx="2175998" cy="720000"/>
          </a:xfrm>
          <a:custGeom>
            <a:avLst/>
            <a:gdLst>
              <a:gd name="connsiteX0" fmla="*/ 0 w 2175998"/>
              <a:gd name="connsiteY0" fmla="*/ 0 h 720000"/>
              <a:gd name="connsiteX1" fmla="*/ 2175998 w 2175998"/>
              <a:gd name="connsiteY1" fmla="*/ 0 h 720000"/>
              <a:gd name="connsiteX2" fmla="*/ 2175998 w 2175998"/>
              <a:gd name="connsiteY2" fmla="*/ 720000 h 720000"/>
              <a:gd name="connsiteX3" fmla="*/ 0 w 2175998"/>
              <a:gd name="connsiteY3" fmla="*/ 720000 h 720000"/>
              <a:gd name="connsiteX4" fmla="*/ 0 w 2175998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5998" h="720000">
                <a:moveTo>
                  <a:pt x="0" y="0"/>
                </a:moveTo>
                <a:lnTo>
                  <a:pt x="2175998" y="0"/>
                </a:lnTo>
                <a:lnTo>
                  <a:pt x="217599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 dirty="0"/>
              <a:t>Decision 6: picks the lane using an advanced AHP model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077DD5-5EE4-A947-A611-D1E6E062BB1E}"/>
              </a:ext>
            </a:extLst>
          </p:cNvPr>
          <p:cNvSpPr/>
          <p:nvPr/>
        </p:nvSpPr>
        <p:spPr>
          <a:xfrm>
            <a:off x="1497402" y="5053614"/>
            <a:ext cx="14045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3371766-E4AF-9740-9D36-BA270BCDF2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6585" y="3378478"/>
            <a:ext cx="2546186" cy="165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6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49" grpId="0"/>
      <p:bldP spid="51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04EA-8BC3-AE43-A0B6-A7583DEE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Framework (Netlogos)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20F46-FE35-5A41-AF01-FEDF41961D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Distributed Systems Environment</a:t>
            </a:r>
          </a:p>
          <a:p>
            <a:r>
              <a:rPr lang="en-US" dirty="0"/>
              <a:t>Wrapped World</a:t>
            </a:r>
          </a:p>
          <a:p>
            <a:r>
              <a:rPr lang="en-US" dirty="0"/>
              <a:t>Traffic feature implemented </a:t>
            </a:r>
          </a:p>
          <a:p>
            <a:r>
              <a:rPr lang="en-US" dirty="0"/>
              <a:t>Code modified to use different algorithms to choose a new lane</a:t>
            </a:r>
          </a:p>
          <a:p>
            <a:r>
              <a:rPr lang="en-US" dirty="0"/>
              <a:t>Automated testing tool BehaviourSpace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92357-56BD-F342-99A3-570CCF7F52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Gif the Break-down traffic feature </a:t>
            </a:r>
          </a:p>
          <a:p>
            <a:r>
              <a:rPr lang="en-US" dirty="0">
                <a:solidFill>
                  <a:srgbClr val="FF0000"/>
                </a:solidFill>
              </a:rPr>
              <a:t>Gif of the code that uses different algorithms or show the model just literally running</a:t>
            </a:r>
          </a:p>
          <a:p>
            <a:r>
              <a:rPr lang="en-US" dirty="0">
                <a:solidFill>
                  <a:srgbClr val="FF0000"/>
                </a:solidFill>
              </a:rPr>
              <a:t>Gif of the testing tool to create the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DF513-C107-C644-BD84-A25F578B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9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A5915-6297-9C40-A054-A739F283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Framework (Python Package)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33A9E-C9FF-0244-8F4B-4818A934DA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Framework uses Jupyter Notebook, Python and Matplotlib for analysis</a:t>
            </a:r>
          </a:p>
          <a:p>
            <a:r>
              <a:rPr lang="en-US" dirty="0"/>
              <a:t>Implemented as a python package for easy use </a:t>
            </a:r>
          </a:p>
          <a:p>
            <a:r>
              <a:rPr lang="en-US" dirty="0"/>
              <a:t>Capable of analyzing any number of datasets and decisions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4ECD3-4A03-D841-B93B-93DEDD103B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Will have a gif to back up what you just mentioned</a:t>
            </a:r>
          </a:p>
          <a:p>
            <a:r>
              <a:rPr lang="en-US" dirty="0">
                <a:solidFill>
                  <a:srgbClr val="FF0000"/>
                </a:solidFill>
              </a:rPr>
              <a:t>Will give a bit of an explanation as well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F1095-138B-1249-ADDB-33EAD8967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1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D55F7-FE60-4641-A209-C5AB3C5C6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en-US" sz="3600"/>
              <a:t>Testing Framework Process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C44A5-B12F-6B49-8B47-977436DBE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9848606-C98E-DB42-A2B8-64B151BE8EEB}"/>
              </a:ext>
            </a:extLst>
          </p:cNvPr>
          <p:cNvSpPr/>
          <p:nvPr/>
        </p:nvSpPr>
        <p:spPr>
          <a:xfrm>
            <a:off x="4727448" y="642395"/>
            <a:ext cx="6967728" cy="117330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Rectangle 8" descr="Filter">
            <a:extLst>
              <a:ext uri="{FF2B5EF4-FFF2-40B4-BE49-F238E27FC236}">
                <a16:creationId xmlns:a16="http://schemas.microsoft.com/office/drawing/2014/main" id="{ECE13107-E3AF-F746-9CA8-BD1FAAE7DD4B}"/>
              </a:ext>
            </a:extLst>
          </p:cNvPr>
          <p:cNvSpPr/>
          <p:nvPr/>
        </p:nvSpPr>
        <p:spPr>
          <a:xfrm>
            <a:off x="5082373" y="906389"/>
            <a:ext cx="645319" cy="64531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B101078-EC5C-1440-B6A9-B10D188FDFCE}"/>
              </a:ext>
            </a:extLst>
          </p:cNvPr>
          <p:cNvSpPr/>
          <p:nvPr/>
        </p:nvSpPr>
        <p:spPr>
          <a:xfrm>
            <a:off x="6082618" y="642395"/>
            <a:ext cx="5612557" cy="1173307"/>
          </a:xfrm>
          <a:custGeom>
            <a:avLst/>
            <a:gdLst>
              <a:gd name="connsiteX0" fmla="*/ 0 w 5612557"/>
              <a:gd name="connsiteY0" fmla="*/ 0 h 1173307"/>
              <a:gd name="connsiteX1" fmla="*/ 5612557 w 5612557"/>
              <a:gd name="connsiteY1" fmla="*/ 0 h 1173307"/>
              <a:gd name="connsiteX2" fmla="*/ 5612557 w 5612557"/>
              <a:gd name="connsiteY2" fmla="*/ 1173307 h 1173307"/>
              <a:gd name="connsiteX3" fmla="*/ 0 w 5612557"/>
              <a:gd name="connsiteY3" fmla="*/ 1173307 h 1173307"/>
              <a:gd name="connsiteX4" fmla="*/ 0 w 5612557"/>
              <a:gd name="connsiteY4" fmla="*/ 0 h 117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2557" h="1173307">
                <a:moveTo>
                  <a:pt x="0" y="0"/>
                </a:moveTo>
                <a:lnTo>
                  <a:pt x="5612557" y="0"/>
                </a:lnTo>
                <a:lnTo>
                  <a:pt x="5612557" y="1173307"/>
                </a:lnTo>
                <a:lnTo>
                  <a:pt x="0" y="11733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4175" tIns="124175" rIns="124175" bIns="124175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Filters and modifies the data which is suitable for plotting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4558607-FE91-2849-95F9-88D08EF8A718}"/>
              </a:ext>
            </a:extLst>
          </p:cNvPr>
          <p:cNvSpPr/>
          <p:nvPr/>
        </p:nvSpPr>
        <p:spPr>
          <a:xfrm>
            <a:off x="4727448" y="2109029"/>
            <a:ext cx="6967728" cy="117330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5" name="Rectangle 14" descr="Run">
            <a:extLst>
              <a:ext uri="{FF2B5EF4-FFF2-40B4-BE49-F238E27FC236}">
                <a16:creationId xmlns:a16="http://schemas.microsoft.com/office/drawing/2014/main" id="{828D303E-9B6A-A741-945B-09169AB5E2A1}"/>
              </a:ext>
            </a:extLst>
          </p:cNvPr>
          <p:cNvSpPr/>
          <p:nvPr/>
        </p:nvSpPr>
        <p:spPr>
          <a:xfrm>
            <a:off x="5082373" y="2373023"/>
            <a:ext cx="645319" cy="64531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D5AA827-1A80-8F41-BF4E-71010C7184AF}"/>
              </a:ext>
            </a:extLst>
          </p:cNvPr>
          <p:cNvSpPr/>
          <p:nvPr/>
        </p:nvSpPr>
        <p:spPr>
          <a:xfrm>
            <a:off x="6082618" y="2109029"/>
            <a:ext cx="5612557" cy="1173307"/>
          </a:xfrm>
          <a:custGeom>
            <a:avLst/>
            <a:gdLst>
              <a:gd name="connsiteX0" fmla="*/ 0 w 5612557"/>
              <a:gd name="connsiteY0" fmla="*/ 0 h 1173307"/>
              <a:gd name="connsiteX1" fmla="*/ 5612557 w 5612557"/>
              <a:gd name="connsiteY1" fmla="*/ 0 h 1173307"/>
              <a:gd name="connsiteX2" fmla="*/ 5612557 w 5612557"/>
              <a:gd name="connsiteY2" fmla="*/ 1173307 h 1173307"/>
              <a:gd name="connsiteX3" fmla="*/ 0 w 5612557"/>
              <a:gd name="connsiteY3" fmla="*/ 1173307 h 1173307"/>
              <a:gd name="connsiteX4" fmla="*/ 0 w 5612557"/>
              <a:gd name="connsiteY4" fmla="*/ 0 h 117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2557" h="1173307">
                <a:moveTo>
                  <a:pt x="0" y="0"/>
                </a:moveTo>
                <a:lnTo>
                  <a:pt x="5612557" y="0"/>
                </a:lnTo>
                <a:lnTo>
                  <a:pt x="5612557" y="1173307"/>
                </a:lnTo>
                <a:lnTo>
                  <a:pt x="0" y="11733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4175" tIns="124175" rIns="124175" bIns="124175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Normalizes the runs for each decision to one run to generalize the decision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014E51B-7E72-E143-98F5-21082526AA29}"/>
              </a:ext>
            </a:extLst>
          </p:cNvPr>
          <p:cNvSpPr/>
          <p:nvPr/>
        </p:nvSpPr>
        <p:spPr>
          <a:xfrm>
            <a:off x="4727448" y="3575663"/>
            <a:ext cx="6967728" cy="117330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8" name="Rectangle 17" descr="Bar chart">
            <a:extLst>
              <a:ext uri="{FF2B5EF4-FFF2-40B4-BE49-F238E27FC236}">
                <a16:creationId xmlns:a16="http://schemas.microsoft.com/office/drawing/2014/main" id="{515253DB-3EC2-A84F-8818-F54447A6AF67}"/>
              </a:ext>
            </a:extLst>
          </p:cNvPr>
          <p:cNvSpPr/>
          <p:nvPr/>
        </p:nvSpPr>
        <p:spPr>
          <a:xfrm>
            <a:off x="5082373" y="3839657"/>
            <a:ext cx="645319" cy="645319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A791F31-0814-874C-92C5-B80CC7FC7DA5}"/>
              </a:ext>
            </a:extLst>
          </p:cNvPr>
          <p:cNvSpPr/>
          <p:nvPr/>
        </p:nvSpPr>
        <p:spPr>
          <a:xfrm>
            <a:off x="6082618" y="3575663"/>
            <a:ext cx="5612557" cy="1173307"/>
          </a:xfrm>
          <a:custGeom>
            <a:avLst/>
            <a:gdLst>
              <a:gd name="connsiteX0" fmla="*/ 0 w 5612557"/>
              <a:gd name="connsiteY0" fmla="*/ 0 h 1173307"/>
              <a:gd name="connsiteX1" fmla="*/ 5612557 w 5612557"/>
              <a:gd name="connsiteY1" fmla="*/ 0 h 1173307"/>
              <a:gd name="connsiteX2" fmla="*/ 5612557 w 5612557"/>
              <a:gd name="connsiteY2" fmla="*/ 1173307 h 1173307"/>
              <a:gd name="connsiteX3" fmla="*/ 0 w 5612557"/>
              <a:gd name="connsiteY3" fmla="*/ 1173307 h 1173307"/>
              <a:gd name="connsiteX4" fmla="*/ 0 w 5612557"/>
              <a:gd name="connsiteY4" fmla="*/ 0 h 117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2557" h="1173307">
                <a:moveTo>
                  <a:pt x="0" y="0"/>
                </a:moveTo>
                <a:lnTo>
                  <a:pt x="5612557" y="0"/>
                </a:lnTo>
                <a:lnTo>
                  <a:pt x="5612557" y="1173307"/>
                </a:lnTo>
                <a:lnTo>
                  <a:pt x="0" y="11733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4175" tIns="124175" rIns="124175" bIns="124175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Generates line and bar plots to evaluate which decisions were better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A5B4F3E-FCA1-9742-8C72-3BB0743DFB93}"/>
              </a:ext>
            </a:extLst>
          </p:cNvPr>
          <p:cNvSpPr/>
          <p:nvPr/>
        </p:nvSpPr>
        <p:spPr>
          <a:xfrm>
            <a:off x="4727448" y="5042297"/>
            <a:ext cx="6967728" cy="117330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1" name="Rectangle 20" descr="Bar Graph with Upward Trend">
            <a:extLst>
              <a:ext uri="{FF2B5EF4-FFF2-40B4-BE49-F238E27FC236}">
                <a16:creationId xmlns:a16="http://schemas.microsoft.com/office/drawing/2014/main" id="{E7BC5AFF-70C6-C54C-BC8E-0B9EEA79FDF9}"/>
              </a:ext>
            </a:extLst>
          </p:cNvPr>
          <p:cNvSpPr/>
          <p:nvPr/>
        </p:nvSpPr>
        <p:spPr>
          <a:xfrm>
            <a:off x="5082373" y="5306291"/>
            <a:ext cx="645319" cy="645319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B99492BB-2DF1-2647-87B5-19E79A0ABC49}"/>
              </a:ext>
            </a:extLst>
          </p:cNvPr>
          <p:cNvSpPr/>
          <p:nvPr/>
        </p:nvSpPr>
        <p:spPr>
          <a:xfrm>
            <a:off x="6082618" y="5042297"/>
            <a:ext cx="5612557" cy="1173307"/>
          </a:xfrm>
          <a:custGeom>
            <a:avLst/>
            <a:gdLst>
              <a:gd name="connsiteX0" fmla="*/ 0 w 5612557"/>
              <a:gd name="connsiteY0" fmla="*/ 0 h 1173307"/>
              <a:gd name="connsiteX1" fmla="*/ 5612557 w 5612557"/>
              <a:gd name="connsiteY1" fmla="*/ 0 h 1173307"/>
              <a:gd name="connsiteX2" fmla="*/ 5612557 w 5612557"/>
              <a:gd name="connsiteY2" fmla="*/ 1173307 h 1173307"/>
              <a:gd name="connsiteX3" fmla="*/ 0 w 5612557"/>
              <a:gd name="connsiteY3" fmla="*/ 1173307 h 1173307"/>
              <a:gd name="connsiteX4" fmla="*/ 0 w 5612557"/>
              <a:gd name="connsiteY4" fmla="*/ 0 h 117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2557" h="1173307">
                <a:moveTo>
                  <a:pt x="0" y="0"/>
                </a:moveTo>
                <a:lnTo>
                  <a:pt x="5612557" y="0"/>
                </a:lnTo>
                <a:lnTo>
                  <a:pt x="5612557" y="1173307"/>
                </a:lnTo>
                <a:lnTo>
                  <a:pt x="0" y="11733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4175" tIns="124175" rIns="124175" bIns="124175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Generates moving average plots to analyze trends in distance travelled b/w two lane changes in any subset of lane changes</a:t>
            </a:r>
          </a:p>
        </p:txBody>
      </p:sp>
    </p:spTree>
    <p:extLst>
      <p:ext uri="{BB962C8B-B14F-4D97-AF65-F5344CB8AC3E}">
        <p14:creationId xmlns:p14="http://schemas.microsoft.com/office/powerpoint/2010/main" val="366235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9" grpId="0"/>
      <p:bldP spid="22" grpId="0"/>
    </p:bldLst>
  </p:timing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63B22"/>
      </a:dk2>
      <a:lt2>
        <a:srgbClr val="E2E5E8"/>
      </a:lt2>
      <a:accent1>
        <a:srgbClr val="BC9B82"/>
      </a:accent1>
      <a:accent2>
        <a:srgbClr val="AAA274"/>
      </a:accent2>
      <a:accent3>
        <a:srgbClr val="9BA57D"/>
      </a:accent3>
      <a:accent4>
        <a:srgbClr val="87AC75"/>
      </a:accent4>
      <a:accent5>
        <a:srgbClr val="81AC86"/>
      </a:accent5>
      <a:accent6>
        <a:srgbClr val="77AE93"/>
      </a:accent6>
      <a:hlink>
        <a:srgbClr val="5B86A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</TotalTime>
  <Words>1211</Words>
  <Application>Microsoft Macintosh PowerPoint</Application>
  <PresentationFormat>Widescreen</PresentationFormat>
  <Paragraphs>126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Avenir Next LT Pro</vt:lpstr>
      <vt:lpstr>Calibri</vt:lpstr>
      <vt:lpstr>AccentBoxVTI</vt:lpstr>
      <vt:lpstr>PowerPoint Presentation</vt:lpstr>
      <vt:lpstr>Introduction </vt:lpstr>
      <vt:lpstr>Motivation + Significance</vt:lpstr>
      <vt:lpstr>Approaches</vt:lpstr>
      <vt:lpstr>PowerPoint Presentation</vt:lpstr>
      <vt:lpstr>Rule-based Decision-Making Algorithms</vt:lpstr>
      <vt:lpstr>Experimental Framework (Netlogos)</vt:lpstr>
      <vt:lpstr>Testing Framework (Python Package)</vt:lpstr>
      <vt:lpstr>Testing Framework Process</vt:lpstr>
      <vt:lpstr>Demo for the testing framework</vt:lpstr>
      <vt:lpstr>Result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Shivam Bakulbhai Savani</dc:creator>
  <cp:lastModifiedBy>Shivam Bakulbhai Savani</cp:lastModifiedBy>
  <cp:revision>42</cp:revision>
  <dcterms:created xsi:type="dcterms:W3CDTF">2021-09-12T12:55:13Z</dcterms:created>
  <dcterms:modified xsi:type="dcterms:W3CDTF">2021-10-29T04:23:02Z</dcterms:modified>
</cp:coreProperties>
</file>